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9DE4C65-8EC5-4EBE-9AE6-F35F2A5AE748}">
          <p14:sldIdLst>
            <p14:sldId id="256"/>
            <p14:sldId id="257"/>
            <p14:sldId id="258"/>
            <p14:sldId id="259"/>
            <p14:sldId id="260"/>
            <p14:sldId id="261"/>
            <p14:sldId id="262"/>
          </p14:sldIdLst>
        </p14:section>
        <p14:section name="Sección sin título" id="{5A5CB922-1B2C-479D-A186-F91445D8BD67}">
          <p14:sldIdLst>
            <p14:sldId id="263"/>
            <p14:sldId id="264"/>
            <p14:sldId id="266"/>
            <p14:sldId id="265"/>
            <p14:sldId id="267"/>
            <p14:sldId id="268"/>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5/8/2022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5/8/2022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5/8/2022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gustincourtoisie.wordpress.com/author/agucourt/" TargetMode="External"/><Relationship Id="rId2" Type="http://schemas.openxmlformats.org/officeDocument/2006/relationships/hyperlink" Target="https://agustincourtoisie.wordpress.com/2018/09/12/pedro-figari-humanista/" TargetMode="External"/><Relationship Id="rId1" Type="http://schemas.openxmlformats.org/officeDocument/2006/relationships/slideLayout" Target="../slideLayouts/slideLayout6.xml"/><Relationship Id="rId4" Type="http://schemas.openxmlformats.org/officeDocument/2006/relationships/hyperlink" Target="https://agustincourtoisie.wordpress.com/category/articulo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14788" y="575200"/>
            <a:ext cx="7162800" cy="2885551"/>
          </a:xfrm>
        </p:spPr>
        <p:txBody>
          <a:bodyPr>
            <a:normAutofit fontScale="90000"/>
          </a:bodyPr>
          <a:lstStyle/>
          <a:p>
            <a:r>
              <a:rPr lang="es-ES" dirty="0" smtClean="0"/>
              <a:t>PEDRO FIGARI: CAMPAÑA CONTRA LA PENA DE MUERTE.</a:t>
            </a:r>
            <a:endParaRPr lang="en-US" dirty="0"/>
          </a:p>
        </p:txBody>
      </p:sp>
      <p:sp>
        <p:nvSpPr>
          <p:cNvPr id="3" name="Subtítulo 2"/>
          <p:cNvSpPr>
            <a:spLocks noGrp="1"/>
          </p:cNvSpPr>
          <p:nvPr>
            <p:ph type="subTitle" idx="1"/>
          </p:nvPr>
        </p:nvSpPr>
        <p:spPr>
          <a:xfrm>
            <a:off x="3343275" y="4875213"/>
            <a:ext cx="4014788" cy="685800"/>
          </a:xfrm>
        </p:spPr>
        <p:txBody>
          <a:bodyPr>
            <a:normAutofit fontScale="92500" lnSpcReduction="10000"/>
          </a:bodyPr>
          <a:lstStyle/>
          <a:p>
            <a:r>
              <a:rPr lang="es-ES" dirty="0" smtClean="0"/>
              <a:t>SOCIOLOGÍA- EMT TURISMO.</a:t>
            </a:r>
          </a:p>
          <a:p>
            <a:r>
              <a:rPr lang="es-ES" dirty="0" smtClean="0"/>
              <a:t>Prof.: Anna Karina Romero.</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93" y="535513"/>
            <a:ext cx="2992136" cy="3989514"/>
          </a:xfrm>
          <a:prstGeom prst="rect">
            <a:avLst/>
          </a:prstGeom>
        </p:spPr>
      </p:pic>
    </p:spTree>
    <p:extLst>
      <p:ext uri="{BB962C8B-B14F-4D97-AF65-F5344CB8AC3E}">
        <p14:creationId xmlns:p14="http://schemas.microsoft.com/office/powerpoint/2010/main" val="3226458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00088" y="542925"/>
            <a:ext cx="9215437" cy="5632311"/>
          </a:xfrm>
          <a:prstGeom prst="rect">
            <a:avLst/>
          </a:prstGeom>
          <a:noFill/>
        </p:spPr>
        <p:txBody>
          <a:bodyPr wrap="square" rtlCol="0">
            <a:spAutoFit/>
          </a:bodyPr>
          <a:lstStyle/>
          <a:p>
            <a:r>
              <a:rPr lang="es-ES" sz="4000" b="1" dirty="0"/>
              <a:t>“Lo que aporta </a:t>
            </a:r>
            <a:r>
              <a:rPr lang="es-ES" sz="4000" b="1" dirty="0" err="1"/>
              <a:t>Figari</a:t>
            </a:r>
            <a:r>
              <a:rPr lang="es-ES" sz="4000" b="1" dirty="0"/>
              <a:t> es la idea de que un derecho es siempre una construcción política y argumentativa a través de la cual se convence a la sociedad de la conveniencia de que ese derecho exista. Los derechos son máximas que condensan debates públicos”. 	</a:t>
            </a:r>
          </a:p>
        </p:txBody>
      </p:sp>
      <p:sp>
        <p:nvSpPr>
          <p:cNvPr id="3" name="CuadroTexto 2"/>
          <p:cNvSpPr txBox="1"/>
          <p:nvPr/>
        </p:nvSpPr>
        <p:spPr>
          <a:xfrm>
            <a:off x="10186988" y="828675"/>
            <a:ext cx="1785937" cy="4401205"/>
          </a:xfrm>
          <a:prstGeom prst="rect">
            <a:avLst/>
          </a:prstGeom>
          <a:solidFill>
            <a:schemeClr val="accent2"/>
          </a:solidFill>
        </p:spPr>
        <p:txBody>
          <a:bodyPr wrap="square" rtlCol="0">
            <a:spAutoFit/>
          </a:bodyPr>
          <a:lstStyle/>
          <a:p>
            <a:r>
              <a:rPr lang="es-ES" sz="2800" b="1" dirty="0" err="1" smtClean="0">
                <a:latin typeface="Alef" panose="00000500000000000000" pitchFamily="2" charset="-79"/>
                <a:cs typeface="Alef" panose="00000500000000000000" pitchFamily="2" charset="-79"/>
              </a:rPr>
              <a:t>Hoenir</a:t>
            </a:r>
            <a:r>
              <a:rPr lang="es-ES" sz="2800" b="1" dirty="0" smtClean="0">
                <a:latin typeface="Alef" panose="00000500000000000000" pitchFamily="2" charset="-79"/>
                <a:cs typeface="Alef" panose="00000500000000000000" pitchFamily="2" charset="-79"/>
              </a:rPr>
              <a:t> </a:t>
            </a:r>
            <a:r>
              <a:rPr lang="es-ES" sz="2800" b="1" dirty="0" err="1" smtClean="0">
                <a:latin typeface="Alef" panose="00000500000000000000" pitchFamily="2" charset="-79"/>
                <a:cs typeface="Alef" panose="00000500000000000000" pitchFamily="2" charset="-79"/>
              </a:rPr>
              <a:t>Sarthou</a:t>
            </a:r>
            <a:r>
              <a:rPr lang="es-ES" sz="2800" b="1" dirty="0" smtClean="0">
                <a:latin typeface="Alef" panose="00000500000000000000" pitchFamily="2" charset="-79"/>
                <a:cs typeface="Alef" panose="00000500000000000000" pitchFamily="2" charset="-79"/>
              </a:rPr>
              <a:t> en la presentación del libro de Agustín </a:t>
            </a:r>
            <a:r>
              <a:rPr lang="es-ES" sz="2800" b="1" dirty="0" err="1" smtClean="0">
                <a:latin typeface="Alef" panose="00000500000000000000" pitchFamily="2" charset="-79"/>
                <a:cs typeface="Alef" panose="00000500000000000000" pitchFamily="2" charset="-79"/>
              </a:rPr>
              <a:t>Curtoise</a:t>
            </a:r>
            <a:r>
              <a:rPr lang="es-ES" sz="2800" b="1" dirty="0" smtClean="0">
                <a:latin typeface="Alef" panose="00000500000000000000" pitchFamily="2" charset="-79"/>
                <a:cs typeface="Alef" panose="00000500000000000000" pitchFamily="2" charset="-79"/>
              </a:rPr>
              <a:t> sobre </a:t>
            </a:r>
            <a:r>
              <a:rPr lang="es-ES" sz="2800" b="1" dirty="0" err="1" smtClean="0">
                <a:latin typeface="Alef" panose="00000500000000000000" pitchFamily="2" charset="-79"/>
                <a:cs typeface="Alef" panose="00000500000000000000" pitchFamily="2" charset="-79"/>
              </a:rPr>
              <a:t>Figari</a:t>
            </a:r>
            <a:r>
              <a:rPr lang="es-ES" dirty="0" smtClean="0"/>
              <a:t>.</a:t>
            </a:r>
            <a:endParaRPr lang="en-US" dirty="0"/>
          </a:p>
        </p:txBody>
      </p:sp>
    </p:spTree>
    <p:extLst>
      <p:ext uri="{BB962C8B-B14F-4D97-AF65-F5344CB8AC3E}">
        <p14:creationId xmlns:p14="http://schemas.microsoft.com/office/powerpoint/2010/main" val="1928383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0987087" cy="6401753"/>
          </a:xfrm>
          <a:prstGeom prst="rect">
            <a:avLst/>
          </a:prstGeom>
          <a:noFill/>
        </p:spPr>
        <p:txBody>
          <a:bodyPr wrap="square" rtlCol="0">
            <a:spAutoFit/>
          </a:bodyPr>
          <a:lstStyle/>
          <a:p>
            <a:endParaRPr lang="en-US" dirty="0"/>
          </a:p>
          <a:p>
            <a:r>
              <a:rPr lang="es-ES" sz="2800" b="1" dirty="0"/>
              <a:t>Algunos de los artículos sobre este tema que publicara </a:t>
            </a:r>
            <a:r>
              <a:rPr lang="es-ES" sz="2800" b="1" dirty="0" err="1"/>
              <a:t>Figari</a:t>
            </a:r>
            <a:r>
              <a:rPr lang="es-ES" sz="2800" b="1" dirty="0"/>
              <a:t>, que también fue periodista de nota, le fueron solicitados por José Batlle y Ordóñez, y contribuyeron a que se aboliera la pena de muerte en 1909 bajo el gobierno de </a:t>
            </a:r>
            <a:r>
              <a:rPr lang="es-ES" sz="2800" b="1" dirty="0" err="1"/>
              <a:t>Williman</a:t>
            </a:r>
            <a:r>
              <a:rPr lang="es-ES" sz="2800" b="1" dirty="0"/>
              <a:t>. Como vemos, todo lleva tiempo, pero al final suelen lograrse los resultados de una lucha coherente y bien fundada, (claro que no siempre.) </a:t>
            </a:r>
          </a:p>
          <a:p>
            <a:r>
              <a:rPr lang="es-ES" sz="2800" b="1" dirty="0"/>
              <a:t>(Me permito recomendar para quienes deseen conocer más detalles sobre esa defensa de la abolición de la pena capital la lectura del capítulo IV del libro de Julio María Sanguinetti “El Doctor </a:t>
            </a:r>
            <a:r>
              <a:rPr lang="es-ES" sz="2800" b="1" dirty="0" err="1"/>
              <a:t>Figari</a:t>
            </a:r>
            <a:r>
              <a:rPr lang="es-ES" sz="2800" b="1" dirty="0"/>
              <a:t>”, que lleva por título </a:t>
            </a:r>
            <a:r>
              <a:rPr lang="es-ES" sz="2800" b="1" i="1" dirty="0"/>
              <a:t>Los placeres de la venganza, </a:t>
            </a:r>
            <a:r>
              <a:rPr lang="es-ES" sz="2800" b="1" dirty="0"/>
              <a:t>y el capítulo III, pág. 29 de libro de Luis Víctor </a:t>
            </a:r>
            <a:r>
              <a:rPr lang="es-ES" sz="2800" b="1" dirty="0" err="1"/>
              <a:t>Anastasía</a:t>
            </a:r>
            <a:r>
              <a:rPr lang="es-ES" sz="2800" b="1" dirty="0"/>
              <a:t> “FIGARI, lucha continua”, titulado </a:t>
            </a:r>
            <a:r>
              <a:rPr lang="es-ES" sz="2800" b="1" i="1" dirty="0"/>
              <a:t>Pedro </a:t>
            </a:r>
            <a:r>
              <a:rPr lang="es-ES" sz="2800" b="1" i="1" dirty="0" err="1"/>
              <a:t>Figari</a:t>
            </a:r>
            <a:r>
              <a:rPr lang="es-ES" sz="2800" b="1" i="1" dirty="0"/>
              <a:t> contra la pena de muerte</a:t>
            </a:r>
            <a:r>
              <a:rPr lang="es-ES" i="1" dirty="0"/>
              <a:t>) </a:t>
            </a:r>
            <a:endParaRPr lang="en-US" dirty="0"/>
          </a:p>
        </p:txBody>
      </p:sp>
      <p:sp>
        <p:nvSpPr>
          <p:cNvPr id="3" name="CuadroTexto 2"/>
          <p:cNvSpPr txBox="1"/>
          <p:nvPr/>
        </p:nvSpPr>
        <p:spPr>
          <a:xfrm>
            <a:off x="9958387" y="5129213"/>
            <a:ext cx="2057400" cy="1384995"/>
          </a:xfrm>
          <a:prstGeom prst="rect">
            <a:avLst/>
          </a:prstGeom>
          <a:solidFill>
            <a:schemeClr val="accent2"/>
          </a:solidFill>
        </p:spPr>
        <p:txBody>
          <a:bodyPr wrap="square" rtlCol="0">
            <a:spAutoFit/>
          </a:bodyPr>
          <a:lstStyle/>
          <a:p>
            <a:r>
              <a:rPr lang="es-ES" sz="2800" b="1" dirty="0" smtClean="0">
                <a:latin typeface="Arial" panose="020B0604020202020204" pitchFamily="34" charset="0"/>
                <a:cs typeface="Arial" panose="020B0604020202020204" pitchFamily="34" charset="0"/>
              </a:rPr>
              <a:t>Academia Nacional de Letras.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714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7175" y="300038"/>
            <a:ext cx="11487150" cy="584775"/>
          </a:xfrm>
          <a:prstGeom prst="rect">
            <a:avLst/>
          </a:prstGeom>
          <a:solidFill>
            <a:schemeClr val="accent2"/>
          </a:solidFill>
        </p:spPr>
        <p:txBody>
          <a:bodyPr wrap="square" rtlCol="0">
            <a:spAutoFit/>
          </a:bodyPr>
          <a:lstStyle/>
          <a:p>
            <a:r>
              <a:rPr lang="es-ES" sz="3200" b="1" dirty="0" smtClean="0"/>
              <a:t>ARGUMENTOS DE FIGARI CONTRA LA PENA DE MUERTE.</a:t>
            </a:r>
            <a:endParaRPr lang="en-US" sz="3200" b="1" dirty="0"/>
          </a:p>
        </p:txBody>
      </p:sp>
      <p:sp>
        <p:nvSpPr>
          <p:cNvPr id="3" name="CuadroTexto 2"/>
          <p:cNvSpPr txBox="1"/>
          <p:nvPr/>
        </p:nvSpPr>
        <p:spPr>
          <a:xfrm>
            <a:off x="257174" y="1057275"/>
            <a:ext cx="11701463" cy="6063198"/>
          </a:xfrm>
          <a:prstGeom prst="rect">
            <a:avLst/>
          </a:prstGeom>
          <a:noFill/>
        </p:spPr>
        <p:txBody>
          <a:bodyPr wrap="square" rtlCol="0">
            <a:spAutoFit/>
          </a:bodyPr>
          <a:lstStyle/>
          <a:p>
            <a:r>
              <a:rPr lang="es-ES" dirty="0" smtClean="0"/>
              <a:t>1. </a:t>
            </a:r>
            <a:r>
              <a:rPr lang="es-ES" sz="2800" b="1" u="sng" dirty="0" smtClean="0"/>
              <a:t>La </a:t>
            </a:r>
            <a:r>
              <a:rPr lang="es-ES" sz="2800" b="1" u="sng" dirty="0" err="1" smtClean="0"/>
              <a:t>irreparabilidad</a:t>
            </a:r>
            <a:r>
              <a:rPr lang="es-ES" sz="2800" b="1" u="sng" dirty="0" smtClean="0"/>
              <a:t> de la </a:t>
            </a:r>
            <a:r>
              <a:rPr lang="es-ES" sz="2800" b="1" u="sng" dirty="0" err="1" smtClean="0"/>
              <a:t>pena</a:t>
            </a:r>
            <a:r>
              <a:rPr lang="es-ES" sz="2800" b="1" i="1" dirty="0" err="1" smtClean="0"/>
              <a:t>:</a:t>
            </a:r>
            <a:r>
              <a:rPr lang="es-ES" sz="2800" b="1" i="1" dirty="0" err="1"/>
              <a:t>“La</a:t>
            </a:r>
            <a:r>
              <a:rPr lang="es-ES" sz="2800" b="1" i="1" dirty="0"/>
              <a:t> máquina de la justicia no es perfecta, en realidad falla demasiado a menudo. Y esa falla puede destruir vidas </a:t>
            </a:r>
            <a:r>
              <a:rPr lang="es-ES" sz="2800" b="1" i="1" dirty="0" smtClean="0"/>
              <a:t>inocentes”.</a:t>
            </a:r>
            <a:endParaRPr lang="es-ES" sz="2800" b="1" i="1" dirty="0"/>
          </a:p>
          <a:p>
            <a:r>
              <a:rPr lang="es-ES" sz="2800" b="1" dirty="0" smtClean="0"/>
              <a:t> 2. </a:t>
            </a:r>
            <a:r>
              <a:rPr lang="es-ES" sz="2800" b="1" u="sng" dirty="0"/>
              <a:t>L</a:t>
            </a:r>
            <a:r>
              <a:rPr lang="es-ES" sz="2800" b="1" u="sng" dirty="0" smtClean="0"/>
              <a:t>os </a:t>
            </a:r>
            <a:r>
              <a:rPr lang="es-ES" sz="2800" b="1" u="sng" dirty="0"/>
              <a:t>homicidios no descienden en los lugares donde se aplica la pena de muerte</a:t>
            </a:r>
            <a:r>
              <a:rPr lang="es-ES" sz="2800" b="1" dirty="0"/>
              <a:t>. 	</a:t>
            </a:r>
            <a:r>
              <a:rPr lang="es-ES" sz="2800" b="1" dirty="0" smtClean="0"/>
              <a:t>(Dato estadístico que </a:t>
            </a:r>
            <a:r>
              <a:rPr lang="es-ES" sz="2800" b="1" dirty="0" err="1" smtClean="0"/>
              <a:t>Figari</a:t>
            </a:r>
            <a:r>
              <a:rPr lang="es-ES" sz="2800" b="1" dirty="0" smtClean="0"/>
              <a:t> toma en cuenta).</a:t>
            </a:r>
          </a:p>
          <a:p>
            <a:r>
              <a:rPr lang="es-ES" sz="2800" b="1" dirty="0" smtClean="0"/>
              <a:t>3</a:t>
            </a:r>
            <a:r>
              <a:rPr lang="es-ES" sz="4000" b="1" dirty="0" smtClean="0"/>
              <a:t>. </a:t>
            </a:r>
            <a:r>
              <a:rPr lang="es-ES" sz="2800" b="1" u="sng" dirty="0"/>
              <a:t>L</a:t>
            </a:r>
            <a:r>
              <a:rPr lang="es-ES" sz="2800" b="1" u="sng" dirty="0" smtClean="0"/>
              <a:t>as </a:t>
            </a:r>
            <a:r>
              <a:rPr lang="es-ES" sz="2800" b="1" u="sng" dirty="0"/>
              <a:t>ejecuciones no resultan disuasorias</a:t>
            </a:r>
            <a:r>
              <a:rPr lang="es-ES" sz="2800" b="1" dirty="0"/>
              <a:t>. En tal sentido, esta categoría alude a los múltiples ejemplos que pueden encontrarse en los textos de </a:t>
            </a:r>
            <a:r>
              <a:rPr lang="es-ES" sz="2800" b="1" dirty="0" err="1"/>
              <a:t>Figari</a:t>
            </a:r>
            <a:r>
              <a:rPr lang="es-ES" sz="2800" b="1" dirty="0"/>
              <a:t> referidos a homicidas que habían presenciado ejecuciones públicas. </a:t>
            </a:r>
            <a:r>
              <a:rPr lang="es-ES" sz="2800" b="1" i="1" dirty="0"/>
              <a:t>“El temor de la muerte asusta a los legisladores y a ciertas personas refinadas, no a la mente criminal promedio que planifica </a:t>
            </a:r>
            <a:r>
              <a:rPr lang="es-ES" sz="2800" b="1" i="1" dirty="0" smtClean="0"/>
              <a:t>poco”.</a:t>
            </a:r>
            <a:r>
              <a:rPr lang="es-ES" sz="2800" b="1" i="1" dirty="0"/>
              <a:t>	</a:t>
            </a:r>
          </a:p>
          <a:p>
            <a:endParaRPr lang="es-ES" sz="4000" b="1" dirty="0"/>
          </a:p>
          <a:p>
            <a:endParaRPr lang="en-US" sz="2800" b="1" dirty="0"/>
          </a:p>
        </p:txBody>
      </p:sp>
    </p:spTree>
    <p:extLst>
      <p:ext uri="{BB962C8B-B14F-4D97-AF65-F5344CB8AC3E}">
        <p14:creationId xmlns:p14="http://schemas.microsoft.com/office/powerpoint/2010/main" val="3750216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584775"/>
            <a:ext cx="12192000" cy="6124754"/>
          </a:xfrm>
          <a:prstGeom prst="rect">
            <a:avLst/>
          </a:prstGeom>
          <a:noFill/>
        </p:spPr>
        <p:txBody>
          <a:bodyPr wrap="square" rtlCol="0">
            <a:spAutoFit/>
          </a:bodyPr>
          <a:lstStyle/>
          <a:p>
            <a:r>
              <a:rPr lang="es-ES" sz="2800" b="1" dirty="0"/>
              <a:t>La cuarta agrupación </a:t>
            </a:r>
            <a:r>
              <a:rPr lang="es-ES" sz="2800" b="1" dirty="0" smtClean="0"/>
              <a:t>[de argumentos] tiene </a:t>
            </a:r>
            <a:r>
              <a:rPr lang="es-ES" sz="2800" b="1" dirty="0"/>
              <a:t>que ver con la </a:t>
            </a:r>
            <a:r>
              <a:rPr lang="es-ES" sz="2800" b="1" u="sng" dirty="0"/>
              <a:t>necesidad de reconocimiento</a:t>
            </a:r>
            <a:r>
              <a:rPr lang="es-ES" sz="2800" b="1" dirty="0"/>
              <a:t>. Para ilustrar de qué manera el concepto –en boga en la filosofía actual-puede ser aplicado al tema que nos ocupa, </a:t>
            </a:r>
            <a:r>
              <a:rPr lang="es-ES" sz="2800" b="1" dirty="0" err="1"/>
              <a:t>Courtoisie</a:t>
            </a:r>
            <a:r>
              <a:rPr lang="es-ES" sz="2800" b="1" dirty="0"/>
              <a:t> cita varios pasajes donde </a:t>
            </a:r>
            <a:r>
              <a:rPr lang="es-ES" sz="2800" b="1" dirty="0" err="1"/>
              <a:t>Figari</a:t>
            </a:r>
            <a:r>
              <a:rPr lang="es-ES" sz="2800" b="1" dirty="0"/>
              <a:t> describe la valentía de los paisanos al momento de ser ejecutados, despertando la admiración de quienes, como si se tratara de una fiesta bárbara, presenciaban el fusilamiento. Sólo el coraje ante esa situación extrema los vuelve merecedores de algún tipo de reconocimiento. </a:t>
            </a:r>
            <a:r>
              <a:rPr lang="es-ES" sz="2800" b="1" i="1" u="sng" dirty="0"/>
              <a:t>“Aquellos que han estado más sometidos a humillaciones a lo largo de sus vidas, harán cualquier cosa, en cuanto encuentren la oportunidad, para ser reconocidos y reconquistar su honor, su orgullo, su propia </a:t>
            </a:r>
            <a:r>
              <a:rPr lang="es-ES" sz="2800" b="1" i="1" u="sng" dirty="0" smtClean="0"/>
              <a:t>estima”, </a:t>
            </a:r>
            <a:r>
              <a:rPr lang="es-ES" sz="2800" b="1" dirty="0" smtClean="0"/>
              <a:t>reflexiona </a:t>
            </a:r>
            <a:r>
              <a:rPr lang="es-ES" sz="2800" b="1" dirty="0" err="1"/>
              <a:t>Courtoisie</a:t>
            </a:r>
            <a:r>
              <a:rPr lang="es-ES" sz="2800" b="1" dirty="0"/>
              <a:t>. La pena de muerte termina generando una instancia –la única- en la cual el criminal se torna visible ante los otros. </a:t>
            </a:r>
            <a:r>
              <a:rPr lang="es-ES" dirty="0"/>
              <a:t>	</a:t>
            </a:r>
          </a:p>
        </p:txBody>
      </p:sp>
      <p:sp>
        <p:nvSpPr>
          <p:cNvPr id="3" name="CuadroTexto 2"/>
          <p:cNvSpPr txBox="1"/>
          <p:nvPr/>
        </p:nvSpPr>
        <p:spPr>
          <a:xfrm>
            <a:off x="228600" y="0"/>
            <a:ext cx="11487150" cy="584775"/>
          </a:xfrm>
          <a:prstGeom prst="rect">
            <a:avLst/>
          </a:prstGeom>
          <a:solidFill>
            <a:schemeClr val="accent2"/>
          </a:solidFill>
        </p:spPr>
        <p:txBody>
          <a:bodyPr wrap="square" rtlCol="0">
            <a:spAutoFit/>
          </a:bodyPr>
          <a:lstStyle/>
          <a:p>
            <a:r>
              <a:rPr lang="es-ES" sz="3200" b="1" dirty="0" smtClean="0"/>
              <a:t>ARGUMENTOS DE FIGARI CONTRA LA PENA DE MUERTE.</a:t>
            </a:r>
            <a:endParaRPr lang="en-US" sz="3200" b="1" dirty="0"/>
          </a:p>
        </p:txBody>
      </p:sp>
    </p:spTree>
    <p:extLst>
      <p:ext uri="{BB962C8B-B14F-4D97-AF65-F5344CB8AC3E}">
        <p14:creationId xmlns:p14="http://schemas.microsoft.com/office/powerpoint/2010/main" val="2299946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1488" y="871538"/>
            <a:ext cx="10687050" cy="5632311"/>
          </a:xfrm>
          <a:prstGeom prst="rect">
            <a:avLst/>
          </a:prstGeom>
          <a:noFill/>
        </p:spPr>
        <p:txBody>
          <a:bodyPr wrap="square" rtlCol="0">
            <a:spAutoFit/>
          </a:bodyPr>
          <a:lstStyle/>
          <a:p>
            <a:r>
              <a:rPr lang="es-ES" sz="3600" b="1" dirty="0"/>
              <a:t>La última </a:t>
            </a:r>
            <a:r>
              <a:rPr lang="es-ES" sz="3600" b="1" dirty="0" smtClean="0"/>
              <a:t>categoría [de argumentos] </a:t>
            </a:r>
            <a:r>
              <a:rPr lang="es-ES" sz="3600" b="1" dirty="0"/>
              <a:t>hace referencia a un concepto mencionado previamente: </a:t>
            </a:r>
            <a:r>
              <a:rPr lang="es-ES" sz="3600" b="1" u="sng" dirty="0"/>
              <a:t>la desigualdad económica, educativa y social</a:t>
            </a:r>
            <a:r>
              <a:rPr lang="es-ES" sz="3600" b="1" dirty="0"/>
              <a:t>. En palabras del propio </a:t>
            </a:r>
            <a:r>
              <a:rPr lang="es-ES" sz="3600" b="1" dirty="0" err="1"/>
              <a:t>Figari</a:t>
            </a:r>
            <a:r>
              <a:rPr lang="es-ES" sz="3600" b="1" dirty="0"/>
              <a:t>: </a:t>
            </a:r>
            <a:r>
              <a:rPr lang="es-ES" sz="3600" b="1" i="1" dirty="0"/>
              <a:t>“Nos dan qué pensar los cuadros estadísticos que acusan por cada cien delincuentes unos 85 o 95 analfabetos y gentes que apenas deletrean. ¿Es justo, es noble, es digno abrirles una escuela, su única escuela, en el banquillo de ajusticiar?”</a:t>
            </a:r>
            <a:r>
              <a:rPr lang="es-ES" sz="3600" b="1" dirty="0"/>
              <a:t>	</a:t>
            </a:r>
          </a:p>
        </p:txBody>
      </p:sp>
      <p:sp>
        <p:nvSpPr>
          <p:cNvPr id="3" name="CuadroTexto 2"/>
          <p:cNvSpPr txBox="1"/>
          <p:nvPr/>
        </p:nvSpPr>
        <p:spPr>
          <a:xfrm>
            <a:off x="214313" y="286763"/>
            <a:ext cx="11487150" cy="584775"/>
          </a:xfrm>
          <a:prstGeom prst="rect">
            <a:avLst/>
          </a:prstGeom>
          <a:solidFill>
            <a:schemeClr val="accent2"/>
          </a:solidFill>
        </p:spPr>
        <p:txBody>
          <a:bodyPr wrap="square" rtlCol="0">
            <a:spAutoFit/>
          </a:bodyPr>
          <a:lstStyle/>
          <a:p>
            <a:r>
              <a:rPr lang="es-ES" sz="3200" b="1" dirty="0" smtClean="0"/>
              <a:t>ARGUMENTOS DE FIGARI CONTRA LA PENA DE MUERTE.</a:t>
            </a:r>
            <a:endParaRPr lang="en-US" sz="3200" b="1" dirty="0"/>
          </a:p>
        </p:txBody>
      </p:sp>
    </p:spTree>
    <p:extLst>
      <p:ext uri="{BB962C8B-B14F-4D97-AF65-F5344CB8AC3E}">
        <p14:creationId xmlns:p14="http://schemas.microsoft.com/office/powerpoint/2010/main" val="147989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solidFill>
        </p:spPr>
        <p:txBody>
          <a:bodyPr/>
          <a:lstStyle/>
          <a:p>
            <a:pPr algn="ctr"/>
            <a:r>
              <a:rPr lang="es-ES" b="1" dirty="0" smtClean="0"/>
              <a:t>Bibliografía utilizada</a:t>
            </a:r>
            <a:r>
              <a:rPr lang="es-ES" dirty="0" smtClean="0"/>
              <a:t>:</a:t>
            </a:r>
            <a:endParaRPr lang="en-US" dirty="0"/>
          </a:p>
        </p:txBody>
      </p:sp>
      <p:sp>
        <p:nvSpPr>
          <p:cNvPr id="3" name="CuadroTexto 2"/>
          <p:cNvSpPr txBox="1"/>
          <p:nvPr/>
        </p:nvSpPr>
        <p:spPr>
          <a:xfrm>
            <a:off x="300037" y="2600325"/>
            <a:ext cx="11501437" cy="3693319"/>
          </a:xfrm>
          <a:prstGeom prst="rect">
            <a:avLst/>
          </a:prstGeom>
          <a:noFill/>
        </p:spPr>
        <p:txBody>
          <a:bodyPr wrap="square" rtlCol="0">
            <a:spAutoFit/>
          </a:bodyPr>
          <a:lstStyle/>
          <a:p>
            <a:endParaRPr lang="en-US" dirty="0"/>
          </a:p>
          <a:p>
            <a:r>
              <a:rPr lang="es-ES" dirty="0"/>
              <a:t> </a:t>
            </a:r>
            <a:r>
              <a:rPr lang="es-ES" b="1" dirty="0"/>
              <a:t>PEDRO FIGARI LA CAMPAÑA CONTRA LA PENA DE MUERTE </a:t>
            </a:r>
            <a:r>
              <a:rPr lang="es-ES" dirty="0"/>
              <a:t>	</a:t>
            </a:r>
          </a:p>
          <a:p>
            <a:r>
              <a:rPr lang="es-ES" dirty="0"/>
              <a:t>*Por la Lic. Natalia Almada 	</a:t>
            </a:r>
            <a:endParaRPr lang="es-ES" dirty="0" smtClean="0"/>
          </a:p>
          <a:p>
            <a:r>
              <a:rPr lang="es-ES" dirty="0" smtClean="0"/>
              <a:t>-</a:t>
            </a:r>
            <a:endParaRPr lang="en-US" dirty="0"/>
          </a:p>
          <a:p>
            <a:endParaRPr lang="en-US" dirty="0"/>
          </a:p>
          <a:p>
            <a:r>
              <a:rPr lang="en-US" dirty="0"/>
              <a:t> </a:t>
            </a:r>
            <a:r>
              <a:rPr lang="en-US" b="1" dirty="0"/>
              <a:t>PEDRO FIGARI </a:t>
            </a:r>
            <a:endParaRPr lang="en-US" dirty="0"/>
          </a:p>
          <a:p>
            <a:r>
              <a:rPr lang="es-ES" dirty="0"/>
              <a:t>El prodigio de una vocación múltiple </a:t>
            </a:r>
          </a:p>
          <a:p>
            <a:r>
              <a:rPr lang="es-ES" dirty="0"/>
              <a:t>Homenaje en el 150º aniversario de su nacimiento </a:t>
            </a:r>
          </a:p>
          <a:p>
            <a:r>
              <a:rPr lang="en-US" dirty="0"/>
              <a:t>(29-6-61 – 24-7-1938) </a:t>
            </a:r>
            <a:r>
              <a:rPr lang="es-ES" dirty="0" smtClean="0"/>
              <a:t>/ACADEMIA NACIONAL DE LETRAS.</a:t>
            </a:r>
          </a:p>
          <a:p>
            <a:pPr fontAlgn="base"/>
            <a:r>
              <a:rPr lang="es-ES" dirty="0" smtClean="0"/>
              <a:t>-</a:t>
            </a:r>
            <a:r>
              <a:rPr lang="es-UY" b="1" i="1" dirty="0"/>
              <a:t>PEDRO FIGARI, HUMANISTA</a:t>
            </a:r>
            <a:endParaRPr lang="en-US" b="1" dirty="0"/>
          </a:p>
          <a:p>
            <a:pPr fontAlgn="base"/>
            <a:r>
              <a:rPr lang="en-US" i="1" dirty="0">
                <a:hlinkClick r:id="rId2"/>
              </a:rPr>
              <a:t>12miércoles</a:t>
            </a:r>
            <a:r>
              <a:rPr lang="en-US" i="1" cap="small" dirty="0">
                <a:hlinkClick r:id="rId2"/>
              </a:rPr>
              <a:t>Sep </a:t>
            </a:r>
            <a:r>
              <a:rPr lang="en-US" i="1" cap="small" dirty="0" smtClean="0">
                <a:hlinkClick r:id="rId2"/>
              </a:rPr>
              <a:t>2018</a:t>
            </a:r>
            <a:endParaRPr lang="en-US" dirty="0"/>
          </a:p>
          <a:p>
            <a:pPr fontAlgn="base"/>
            <a:r>
              <a:rPr lang="en-US" cap="small" dirty="0"/>
              <a:t>Posted by </a:t>
            </a:r>
            <a:r>
              <a:rPr lang="en-US" u="sng" cap="small" dirty="0" err="1">
                <a:hlinkClick r:id="rId3" tooltip="Ver todas las entradas de Agustín Courtoisie"/>
              </a:rPr>
              <a:t>Agustín</a:t>
            </a:r>
            <a:r>
              <a:rPr lang="en-US" u="sng" cap="small" dirty="0">
                <a:hlinkClick r:id="rId3" tooltip="Ver todas las entradas de Agustín Courtoisie"/>
              </a:rPr>
              <a:t> </a:t>
            </a:r>
            <a:r>
              <a:rPr lang="en-US" u="sng" cap="small" dirty="0" err="1">
                <a:hlinkClick r:id="rId3" tooltip="Ver todas las entradas de Agustín Courtoisie"/>
              </a:rPr>
              <a:t>Courtoisie</a:t>
            </a:r>
            <a:r>
              <a:rPr lang="en-US" cap="small" dirty="0"/>
              <a:t> in </a:t>
            </a:r>
            <a:r>
              <a:rPr lang="en-US" u="sng" cap="small" dirty="0" err="1">
                <a:hlinkClick r:id="rId4"/>
              </a:rPr>
              <a:t>Articulos</a:t>
            </a:r>
            <a:endParaRPr lang="en-US" dirty="0"/>
          </a:p>
          <a:p>
            <a:endParaRPr lang="en-US" dirty="0"/>
          </a:p>
        </p:txBody>
      </p:sp>
    </p:spTree>
    <p:extLst>
      <p:ext uri="{BB962C8B-B14F-4D97-AF65-F5344CB8AC3E}">
        <p14:creationId xmlns:p14="http://schemas.microsoft.com/office/powerpoint/2010/main" val="348978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5813" y="1557338"/>
            <a:ext cx="10129837" cy="4955203"/>
          </a:xfrm>
          <a:prstGeom prst="rect">
            <a:avLst/>
          </a:prstGeom>
          <a:noFill/>
        </p:spPr>
        <p:txBody>
          <a:bodyPr wrap="square" rtlCol="0">
            <a:spAutoFit/>
          </a:bodyPr>
          <a:lstStyle/>
          <a:p>
            <a:endParaRPr lang="en-US" dirty="0"/>
          </a:p>
          <a:p>
            <a:endParaRPr lang="en-US" dirty="0"/>
          </a:p>
          <a:p>
            <a:r>
              <a:rPr lang="es-ES" dirty="0"/>
              <a:t> </a:t>
            </a:r>
            <a:r>
              <a:rPr lang="es-ES" sz="2800" b="1" dirty="0"/>
              <a:t>Nació el 29 de junio de 1861 en Montevideo de padres italianos genoveses: Juan </a:t>
            </a:r>
            <a:r>
              <a:rPr lang="es-ES" sz="2800" b="1" dirty="0" err="1"/>
              <a:t>Figari</a:t>
            </a:r>
            <a:r>
              <a:rPr lang="es-ES" sz="2800" b="1" dirty="0"/>
              <a:t> y Paula Solari. </a:t>
            </a:r>
          </a:p>
          <a:p>
            <a:r>
              <a:rPr lang="es-ES" sz="2800" b="1" dirty="0"/>
              <a:t>En 1885-6 recibe su título de Abogado y es designado Defensor de Pobres en lo Civil y lo Criminal (Defensor de Oficio). Si presuntamente, según algunos biógrafos, no ingresó muy a gusto a la carrera de abogacía, no tardó en entregarse apasionadamente a ella cuando hubo de ejercerla y vincularla con las inclinaciones sociales que ya aparecen en su tesis de egreso de la Facultad sobre un </a:t>
            </a:r>
            <a:r>
              <a:rPr lang="es-ES" sz="2800" b="1" i="1" dirty="0"/>
              <a:t>Proyecto de Ley Agraria</a:t>
            </a:r>
            <a:r>
              <a:rPr lang="es-ES" sz="2800" b="1" dirty="0"/>
              <a:t>. </a:t>
            </a:r>
            <a:endParaRPr lang="en-US" sz="2800" b="1" dirty="0"/>
          </a:p>
        </p:txBody>
      </p:sp>
      <p:sp>
        <p:nvSpPr>
          <p:cNvPr id="3" name="CuadroTexto 2"/>
          <p:cNvSpPr txBox="1"/>
          <p:nvPr/>
        </p:nvSpPr>
        <p:spPr>
          <a:xfrm>
            <a:off x="1643063" y="871538"/>
            <a:ext cx="8029575" cy="646331"/>
          </a:xfrm>
          <a:prstGeom prst="rect">
            <a:avLst/>
          </a:prstGeom>
          <a:solidFill>
            <a:schemeClr val="accent2"/>
          </a:solidFill>
        </p:spPr>
        <p:txBody>
          <a:bodyPr wrap="square" rtlCol="0">
            <a:spAutoFit/>
          </a:bodyPr>
          <a:lstStyle/>
          <a:p>
            <a:r>
              <a:rPr lang="es-ES" sz="3600" b="1" dirty="0" smtClean="0"/>
              <a:t>ALGUNOS DATOS RELEVANTES.</a:t>
            </a:r>
            <a:endParaRPr lang="en-US" sz="3600" b="1" dirty="0"/>
          </a:p>
        </p:txBody>
      </p:sp>
    </p:spTree>
    <p:extLst>
      <p:ext uri="{BB962C8B-B14F-4D97-AF65-F5344CB8AC3E}">
        <p14:creationId xmlns:p14="http://schemas.microsoft.com/office/powerpoint/2010/main" val="3962870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14375" y="1671638"/>
            <a:ext cx="10515600" cy="3385542"/>
          </a:xfrm>
          <a:prstGeom prst="rect">
            <a:avLst/>
          </a:prstGeom>
          <a:noFill/>
        </p:spPr>
        <p:txBody>
          <a:bodyPr wrap="square" rtlCol="0">
            <a:spAutoFit/>
          </a:bodyPr>
          <a:lstStyle/>
          <a:p>
            <a:endParaRPr lang="en-US" dirty="0"/>
          </a:p>
          <a:p>
            <a:r>
              <a:rPr lang="es-ES" sz="2800" b="1" dirty="0"/>
              <a:t>Una vez casado viajó con su esposa por larga temporada a Europa, y allí absorbió los movimientos culturales, cambios sociales, ebullición de ideas y de realizaciones que aquí se conocían por reflejo. </a:t>
            </a:r>
          </a:p>
          <a:p>
            <a:r>
              <a:rPr lang="es-ES" sz="2800" b="1" dirty="0"/>
              <a:t>Al volver a Montevideo retoma su cargo de Defensor de Pobres. Muestra su temprana afición periodística y a la vez ética al fundar el periódico El Deber en 1893. </a:t>
            </a:r>
          </a:p>
        </p:txBody>
      </p:sp>
    </p:spTree>
    <p:extLst>
      <p:ext uri="{BB962C8B-B14F-4D97-AF65-F5344CB8AC3E}">
        <p14:creationId xmlns:p14="http://schemas.microsoft.com/office/powerpoint/2010/main" val="32738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0419" y="19020"/>
            <a:ext cx="4114800" cy="1600200"/>
          </a:xfrm>
          <a:solidFill>
            <a:schemeClr val="accent2"/>
          </a:solidFill>
        </p:spPr>
        <p:txBody>
          <a:bodyPr>
            <a:normAutofit fontScale="90000"/>
          </a:bodyPr>
          <a:lstStyle/>
          <a:p>
            <a:r>
              <a:rPr lang="es-ES" b="1" dirty="0" smtClean="0"/>
              <a:t>ARTISTA, FILÓSOFO, EDUCADOR, ABOGADO, POLÍTICO.</a:t>
            </a:r>
            <a:endParaRPr lang="en-US" b="1" dirty="0"/>
          </a:p>
        </p:txBody>
      </p:sp>
      <p:pic>
        <p:nvPicPr>
          <p:cNvPr id="5" name="Marcador de contenido 4" descr="Pedro Figari: el talento para pintar la alegría popula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0151" y="1816080"/>
            <a:ext cx="6991088" cy="3670320"/>
          </a:xfrm>
        </p:spPr>
      </p:pic>
      <p:sp>
        <p:nvSpPr>
          <p:cNvPr id="4" name="Marcador de texto 3"/>
          <p:cNvSpPr>
            <a:spLocks noGrp="1"/>
          </p:cNvSpPr>
          <p:nvPr>
            <p:ph type="body" sz="half" idx="2"/>
          </p:nvPr>
        </p:nvSpPr>
        <p:spPr>
          <a:xfrm>
            <a:off x="0" y="1816080"/>
            <a:ext cx="5043488" cy="4884758"/>
          </a:xfrm>
        </p:spPr>
        <p:txBody>
          <a:bodyPr>
            <a:noAutofit/>
          </a:bodyPr>
          <a:lstStyle/>
          <a:p>
            <a:r>
              <a:rPr lang="es-ES" sz="2400" b="1" dirty="0" smtClean="0"/>
              <a:t>A </a:t>
            </a:r>
            <a:r>
              <a:rPr lang="es-ES" sz="2400" b="1" dirty="0" err="1" smtClean="0"/>
              <a:t>Figari</a:t>
            </a:r>
            <a:r>
              <a:rPr lang="es-ES" sz="2400" b="1" dirty="0" smtClean="0"/>
              <a:t> se lo conoce más por su obra artística y pedagógica, pero en esta clase vamos a abordar otro aspecto de su vasta cultura, que sorprende porque pareciera ser un tema que recién ahora forma parte de nuestros debates, pero ya veremos que no es así. </a:t>
            </a:r>
            <a:r>
              <a:rPr lang="es-ES" sz="2400" b="1" dirty="0" err="1" smtClean="0"/>
              <a:t>Figari</a:t>
            </a:r>
            <a:r>
              <a:rPr lang="es-ES" sz="2400" b="1" dirty="0" smtClean="0"/>
              <a:t> escribió mucho y también trabajó desde distintos roles, argumentando en contra de la PENA DE MUERTE</a:t>
            </a:r>
            <a:r>
              <a:rPr lang="es-ES" sz="2000" b="1" dirty="0" smtClean="0"/>
              <a:t>.</a:t>
            </a:r>
            <a:endParaRPr lang="en-US" sz="2000" b="1" dirty="0"/>
          </a:p>
        </p:txBody>
      </p:sp>
    </p:spTree>
    <p:extLst>
      <p:ext uri="{BB962C8B-B14F-4D97-AF65-F5344CB8AC3E}">
        <p14:creationId xmlns:p14="http://schemas.microsoft.com/office/powerpoint/2010/main" val="1439143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500063"/>
            <a:ext cx="11430000" cy="5355312"/>
          </a:xfrm>
          <a:prstGeom prst="rect">
            <a:avLst/>
          </a:prstGeom>
          <a:noFill/>
        </p:spPr>
        <p:txBody>
          <a:bodyPr wrap="square" rtlCol="0">
            <a:spAutoFit/>
          </a:bodyPr>
          <a:lstStyle/>
          <a:p>
            <a:endParaRPr lang="en-US" dirty="0"/>
          </a:p>
          <a:p>
            <a:r>
              <a:rPr lang="es-ES" dirty="0"/>
              <a:t> </a:t>
            </a:r>
            <a:r>
              <a:rPr lang="es-ES" sz="2400" b="1" dirty="0"/>
              <a:t>A fines de 1895 el Alférez Enrique Almeida fue juzgado por el crimen de Tomás Butler, un militante del Partido Nacional asesinado de un balazo en plena calle. Luego de un juicio irregular y sin pruebas fehacientes, Almeida fue condenado a prisión. Sin embargo, era inocente. </a:t>
            </a:r>
          </a:p>
          <a:p>
            <a:r>
              <a:rPr lang="es-ES" sz="2400" b="1" dirty="0"/>
              <a:t>Fue un joven abogado quien, a contracorriente de la opinión pública, de la prensa de la época, del Fiscal y del Juez, creyó en su inocencia y logró demostrarla. </a:t>
            </a:r>
          </a:p>
          <a:p>
            <a:r>
              <a:rPr lang="es-ES" sz="2400" b="1" dirty="0"/>
              <a:t>El caso del Alférez Almeida fue el que lo hizo célebre. Pero esa no fue la única vez que el abogado </a:t>
            </a:r>
            <a:r>
              <a:rPr lang="es-ES" sz="3600" b="1" dirty="0"/>
              <a:t>Pedro </a:t>
            </a:r>
            <a:r>
              <a:rPr lang="es-ES" sz="3600" b="1" dirty="0" err="1"/>
              <a:t>Figari</a:t>
            </a:r>
            <a:r>
              <a:rPr lang="es-ES" sz="3600" b="1" dirty="0"/>
              <a:t> </a:t>
            </a:r>
            <a:r>
              <a:rPr lang="es-ES" sz="2400" b="1" dirty="0"/>
              <a:t>defendió a un inocente injustamente acusado. No obstante, no suele ser recordado por su desempeño como penalista. Mucho menos por la rigurosidad y claridad de sus argumentos, por la lucidez y profundidad de su pensamiento, o por su actividad como político y filósofo. Tampoco por su espíritu humanista. </a:t>
            </a:r>
            <a:r>
              <a:rPr lang="es-ES" dirty="0"/>
              <a:t>	</a:t>
            </a:r>
          </a:p>
        </p:txBody>
      </p:sp>
      <p:sp>
        <p:nvSpPr>
          <p:cNvPr id="3" name="CuadroTexto 2"/>
          <p:cNvSpPr txBox="1"/>
          <p:nvPr/>
        </p:nvSpPr>
        <p:spPr>
          <a:xfrm>
            <a:off x="2771775" y="176897"/>
            <a:ext cx="2943225" cy="646331"/>
          </a:xfrm>
          <a:prstGeom prst="rect">
            <a:avLst/>
          </a:prstGeom>
          <a:solidFill>
            <a:schemeClr val="accent2"/>
          </a:solidFill>
        </p:spPr>
        <p:txBody>
          <a:bodyPr wrap="square" rtlCol="0">
            <a:spAutoFit/>
          </a:bodyPr>
          <a:lstStyle/>
          <a:p>
            <a:r>
              <a:rPr lang="es-ES" sz="3600" b="1" dirty="0" smtClean="0"/>
              <a:t>EL ORIGEN</a:t>
            </a:r>
            <a:endParaRPr lang="en-US" sz="3600" b="1" dirty="0"/>
          </a:p>
        </p:txBody>
      </p:sp>
      <p:sp>
        <p:nvSpPr>
          <p:cNvPr id="4" name="CuadroTexto 3"/>
          <p:cNvSpPr txBox="1"/>
          <p:nvPr/>
        </p:nvSpPr>
        <p:spPr>
          <a:xfrm>
            <a:off x="6072188" y="6057900"/>
            <a:ext cx="3443287" cy="369332"/>
          </a:xfrm>
          <a:prstGeom prst="rect">
            <a:avLst/>
          </a:prstGeom>
          <a:solidFill>
            <a:schemeClr val="accent2"/>
          </a:solidFill>
        </p:spPr>
        <p:txBody>
          <a:bodyPr wrap="square" rtlCol="0">
            <a:spAutoFit/>
          </a:bodyPr>
          <a:lstStyle/>
          <a:p>
            <a:r>
              <a:rPr lang="es-ES" b="1" dirty="0" smtClean="0">
                <a:latin typeface="Arial" panose="020B0604020202020204" pitchFamily="34" charset="0"/>
                <a:cs typeface="Arial" panose="020B0604020202020204" pitchFamily="34" charset="0"/>
              </a:rPr>
              <a:t>Lic. NATALIA ALMADA</a:t>
            </a:r>
            <a:r>
              <a:rPr lang="es-ES" dirty="0" smtClean="0"/>
              <a:t>.</a:t>
            </a:r>
            <a:endParaRPr lang="en-US" dirty="0"/>
          </a:p>
        </p:txBody>
      </p:sp>
    </p:spTree>
    <p:extLst>
      <p:ext uri="{BB962C8B-B14F-4D97-AF65-F5344CB8AC3E}">
        <p14:creationId xmlns:p14="http://schemas.microsoft.com/office/powerpoint/2010/main" val="704429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5788" y="528638"/>
            <a:ext cx="11072813" cy="6401753"/>
          </a:xfrm>
          <a:prstGeom prst="rect">
            <a:avLst/>
          </a:prstGeom>
          <a:noFill/>
        </p:spPr>
        <p:txBody>
          <a:bodyPr wrap="square" rtlCol="0">
            <a:spAutoFit/>
          </a:bodyPr>
          <a:lstStyle/>
          <a:p>
            <a:endParaRPr lang="en-US" dirty="0"/>
          </a:p>
          <a:p>
            <a:r>
              <a:rPr lang="es-ES" dirty="0"/>
              <a:t> </a:t>
            </a:r>
            <a:r>
              <a:rPr lang="es-ES" sz="3200" b="1" dirty="0"/>
              <a:t>Un libro de reciente publicación apunta a esa misma dirección. Se trata de </a:t>
            </a:r>
            <a:r>
              <a:rPr lang="es-ES" sz="3200" b="1" i="1" dirty="0"/>
              <a:t>Pedro </a:t>
            </a:r>
            <a:r>
              <a:rPr lang="es-ES" sz="3200" b="1" i="1" dirty="0" err="1"/>
              <a:t>Figari</a:t>
            </a:r>
            <a:r>
              <a:rPr lang="es-ES" sz="3200" b="1" i="1" dirty="0"/>
              <a:t>. La campaña contra la pena de muerte, </a:t>
            </a:r>
            <a:r>
              <a:rPr lang="es-ES" sz="3200" b="1" dirty="0"/>
              <a:t>el cual reúne un compendio de los textos más representativos de su campaña abolicionista, correspondientes a dos instancias: la conferencia en el Ateneo de Montevideo, en 1903, y la polémica mantenida con los doctores José </a:t>
            </a:r>
            <a:r>
              <a:rPr lang="es-ES" sz="3200" b="1" dirty="0" err="1"/>
              <a:t>Irureta</a:t>
            </a:r>
            <a:r>
              <a:rPr lang="es-ES" sz="3200" b="1" dirty="0"/>
              <a:t> </a:t>
            </a:r>
            <a:r>
              <a:rPr lang="es-ES" sz="3200" b="1" dirty="0" err="1"/>
              <a:t>Goyena</a:t>
            </a:r>
            <a:r>
              <a:rPr lang="es-ES" sz="3200" b="1" dirty="0"/>
              <a:t> y José Salgado, en 1905, en las páginas del periódico “El Siglo”. La selección de los textos y el prólogo del libro estuvieron a cargo del filósofo, ensayista y periodista cultural </a:t>
            </a:r>
            <a:r>
              <a:rPr lang="es-ES" sz="4000" b="1" dirty="0"/>
              <a:t>Agustín </a:t>
            </a:r>
            <a:r>
              <a:rPr lang="es-ES" sz="4000" b="1" dirty="0" err="1"/>
              <a:t>Courtoisie</a:t>
            </a:r>
            <a:r>
              <a:rPr lang="es-ES" sz="3200" b="1" dirty="0"/>
              <a:t>. 	</a:t>
            </a:r>
          </a:p>
        </p:txBody>
      </p:sp>
    </p:spTree>
    <p:extLst>
      <p:ext uri="{BB962C8B-B14F-4D97-AF65-F5344CB8AC3E}">
        <p14:creationId xmlns:p14="http://schemas.microsoft.com/office/powerpoint/2010/main" val="3081383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5813" y="1000125"/>
            <a:ext cx="10515600" cy="5539978"/>
          </a:xfrm>
          <a:prstGeom prst="rect">
            <a:avLst/>
          </a:prstGeom>
          <a:noFill/>
        </p:spPr>
        <p:txBody>
          <a:bodyPr wrap="square" rtlCol="0">
            <a:spAutoFit/>
          </a:bodyPr>
          <a:lstStyle/>
          <a:p>
            <a:endParaRPr lang="en-US" dirty="0"/>
          </a:p>
          <a:p>
            <a:r>
              <a:rPr lang="es-ES" sz="2400" b="1" i="1" dirty="0"/>
              <a:t>“Cuando tuve conocimiento de que me había designado defensor, hube de luchar para despejarme de las prevenciones consiguientes, y adoptar una forma fría, serena y despreocupada, cual convenía al ministerio de la defensa en medio de las efervescentes exaltaciones y clamores del sentimiento público, hondamente herido. Pero después que hablé con Almeida en su celda, su acento de sinceridad, su entereza, su actitud enérgica, su rotunda y razonada negativa, me llenaron de confianza en su inculpabilidad; y debo decirlo, porque es así: esa confianza no se alteró ya ni por </a:t>
            </a:r>
            <a:r>
              <a:rPr lang="es-ES" sz="2400" b="1" i="1" dirty="0" smtClean="0"/>
              <a:t>las</a:t>
            </a:r>
            <a:r>
              <a:rPr lang="en-US" sz="2400" b="1" dirty="0" smtClean="0"/>
              <a:t> </a:t>
            </a:r>
            <a:endParaRPr lang="en-US" sz="2400" b="1" dirty="0"/>
          </a:p>
          <a:p>
            <a:r>
              <a:rPr lang="es-ES" sz="2400" b="1" i="1" dirty="0"/>
              <a:t>sonrisas burlonas y las ironías de algunos periodistas que me interrogaron entonces, ni por su expresión compasiva cuando les dije que creía en la inocencia de Almeida; ni tampoco, por la actitud del gentío que se agolpaba en los patios del Cabildo y que, al </a:t>
            </a:r>
            <a:r>
              <a:rPr lang="es-ES" sz="2400" b="1" dirty="0"/>
              <a:t>pasar, </a:t>
            </a:r>
            <a:r>
              <a:rPr lang="es-ES" sz="2400" b="1" i="1" dirty="0"/>
              <a:t>se erizaba, como al verse una pantera en la arena de un circo-”. </a:t>
            </a:r>
            <a:endParaRPr lang="en-US" sz="2400" b="1" dirty="0"/>
          </a:p>
        </p:txBody>
      </p:sp>
      <p:sp>
        <p:nvSpPr>
          <p:cNvPr id="3" name="CuadroTexto 2"/>
          <p:cNvSpPr txBox="1"/>
          <p:nvPr/>
        </p:nvSpPr>
        <p:spPr>
          <a:xfrm>
            <a:off x="2185988" y="214312"/>
            <a:ext cx="9115425" cy="954107"/>
          </a:xfrm>
          <a:prstGeom prst="rect">
            <a:avLst/>
          </a:prstGeom>
          <a:solidFill>
            <a:schemeClr val="accent2"/>
          </a:solidFill>
        </p:spPr>
        <p:txBody>
          <a:bodyPr wrap="square" rtlCol="0">
            <a:spAutoFit/>
          </a:bodyPr>
          <a:lstStyle/>
          <a:p>
            <a:r>
              <a:rPr lang="es-ES" sz="2800" b="1" dirty="0" smtClean="0"/>
              <a:t>ALEGATO DE FIGARI SOBRE EL CASO DEL INOCENTE IMPUTADO.</a:t>
            </a:r>
            <a:endParaRPr lang="en-US" sz="2800" b="1" dirty="0"/>
          </a:p>
        </p:txBody>
      </p:sp>
    </p:spTree>
    <p:extLst>
      <p:ext uri="{BB962C8B-B14F-4D97-AF65-F5344CB8AC3E}">
        <p14:creationId xmlns:p14="http://schemas.microsoft.com/office/powerpoint/2010/main" val="135161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7175" y="157162"/>
            <a:ext cx="11372850" cy="6155531"/>
          </a:xfrm>
          <a:prstGeom prst="rect">
            <a:avLst/>
          </a:prstGeom>
          <a:noFill/>
        </p:spPr>
        <p:txBody>
          <a:bodyPr wrap="square" rtlCol="0">
            <a:spAutoFit/>
          </a:bodyPr>
          <a:lstStyle/>
          <a:p>
            <a:endParaRPr lang="en-US" dirty="0"/>
          </a:p>
          <a:p>
            <a:r>
              <a:rPr lang="es-ES" sz="4000" b="1" dirty="0"/>
              <a:t>El proceso </a:t>
            </a:r>
            <a:r>
              <a:rPr lang="es-ES" sz="2400" b="1" dirty="0"/>
              <a:t>dio origen a la publicación de un grueso volumen de cerca de 460 páginas en el que </a:t>
            </a:r>
            <a:r>
              <a:rPr lang="es-ES" sz="2400" b="1" dirty="0" err="1"/>
              <a:t>Figari</a:t>
            </a:r>
            <a:r>
              <a:rPr lang="es-ES" sz="2400" b="1" dirty="0"/>
              <a:t> comienza con un prólogo </a:t>
            </a:r>
            <a:r>
              <a:rPr lang="es-ES" sz="2400" b="1" i="1" dirty="0"/>
              <a:t>Al Lector </a:t>
            </a:r>
            <a:r>
              <a:rPr lang="es-ES" sz="2400" b="1" dirty="0"/>
              <a:t>en el que se extiende en todos sus detalles sobre las instancias de interrogatorio al joven acusado y sobre el progresivo sentimiento de convicción de su inocencia, para narrar luego y documentar los antecedentes del crimen pasando escrupulosamente por las diversas circunstancias del juicio, en el que tiene que luchar contra la porfía de un Fiscal que se empeña en tomar en cuenta solo los argumentos </a:t>
            </a:r>
            <a:r>
              <a:rPr lang="es-ES" sz="2400" b="1" dirty="0" err="1"/>
              <a:t>falaciosos</a:t>
            </a:r>
            <a:r>
              <a:rPr lang="es-ES" sz="2400" b="1" dirty="0"/>
              <a:t>, los testimonios falsos, a favor de la culpabilidad, y desecha o no considera las pruebas fehacientes de que no pudo ser Almeida el asesino. </a:t>
            </a:r>
            <a:r>
              <a:rPr lang="es-ES" sz="2400" b="1" dirty="0" err="1"/>
              <a:t>Figari</a:t>
            </a:r>
            <a:r>
              <a:rPr lang="es-ES" sz="2400" b="1" dirty="0"/>
              <a:t> fue destruyendo toda aquella acumulación de inconsistencias lógicas, de ilegalidades, de notorias parcialidades del fiscal y de los instructores del sumario, las contradicciones en que caían y que hacen decir a </a:t>
            </a:r>
            <a:r>
              <a:rPr lang="es-ES" sz="2400" b="1" dirty="0" err="1" smtClean="0"/>
              <a:t>Figari</a:t>
            </a:r>
            <a:r>
              <a:rPr lang="es-ES" sz="2400" b="1" dirty="0" smtClean="0"/>
              <a:t>: </a:t>
            </a:r>
            <a:endParaRPr lang="en-US" dirty="0"/>
          </a:p>
          <a:p>
            <a:r>
              <a:rPr lang="es-ES" sz="2400" b="1" u="sng" dirty="0"/>
              <a:t>“</a:t>
            </a:r>
            <a:r>
              <a:rPr lang="es-ES" sz="2400" b="1" i="1" u="sng" dirty="0"/>
              <a:t>En pleno fin de siglo XIX se desarrolla ante la justicia nacional el más grotesco a la vez que sangriento sainete”. </a:t>
            </a:r>
            <a:endParaRPr lang="en-US" sz="3200" b="1" u="sng" dirty="0"/>
          </a:p>
        </p:txBody>
      </p:sp>
    </p:spTree>
    <p:extLst>
      <p:ext uri="{BB962C8B-B14F-4D97-AF65-F5344CB8AC3E}">
        <p14:creationId xmlns:p14="http://schemas.microsoft.com/office/powerpoint/2010/main" val="3352253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4350" y="1257300"/>
            <a:ext cx="10915650" cy="4214813"/>
          </a:xfrm>
          <a:prstGeom prst="rect">
            <a:avLst/>
          </a:prstGeom>
          <a:noFill/>
        </p:spPr>
        <p:txBody>
          <a:bodyPr wrap="square" rtlCol="0">
            <a:spAutoFit/>
          </a:bodyPr>
          <a:lstStyle/>
          <a:p>
            <a:endParaRPr lang="en-US" dirty="0"/>
          </a:p>
        </p:txBody>
      </p:sp>
      <p:sp>
        <p:nvSpPr>
          <p:cNvPr id="3" name="CuadroTexto 2"/>
          <p:cNvSpPr txBox="1"/>
          <p:nvPr/>
        </p:nvSpPr>
        <p:spPr>
          <a:xfrm>
            <a:off x="1214438" y="985838"/>
            <a:ext cx="9658350" cy="4247317"/>
          </a:xfrm>
          <a:prstGeom prst="rect">
            <a:avLst/>
          </a:prstGeom>
          <a:noFill/>
        </p:spPr>
        <p:txBody>
          <a:bodyPr wrap="square" rtlCol="0">
            <a:spAutoFit/>
          </a:bodyPr>
          <a:lstStyle/>
          <a:p>
            <a:endParaRPr lang="en-US" dirty="0"/>
          </a:p>
          <a:p>
            <a:r>
              <a:rPr lang="es-ES" sz="2800" b="1" dirty="0"/>
              <a:t>Poco después de ocuparse tan apasionadamente de la defensa de Almeida, también entre los años 1903 y 1905, y con la misma convicción con que luchara por la justicia, dedicó artículos, conferencias, y una célebre polémica a favor de la </a:t>
            </a:r>
            <a:r>
              <a:rPr lang="es-ES" sz="2800" b="1" u="sng" dirty="0"/>
              <a:t>abolición de la pena de muerte </a:t>
            </a:r>
            <a:r>
              <a:rPr lang="es-ES" sz="2800" b="1" dirty="0"/>
              <a:t>contra los argumentos de José </a:t>
            </a:r>
            <a:r>
              <a:rPr lang="es-ES" sz="2800" b="1" dirty="0" err="1"/>
              <a:t>Irureta</a:t>
            </a:r>
            <a:r>
              <a:rPr lang="es-ES" sz="2800" b="1" dirty="0"/>
              <a:t> </a:t>
            </a:r>
            <a:r>
              <a:rPr lang="es-ES" sz="2800" b="1" dirty="0" err="1"/>
              <a:t>Goyena</a:t>
            </a:r>
            <a:r>
              <a:rPr lang="es-ES" sz="2800" b="1" dirty="0"/>
              <a:t>, quien veía en ella una forma de freno, de disuasión de los delitos que según éste hacían de nuestro país uno de los más peligrosos. </a:t>
            </a:r>
            <a:endParaRPr lang="en-US" sz="2800" b="1" dirty="0"/>
          </a:p>
        </p:txBody>
      </p:sp>
    </p:spTree>
    <p:extLst>
      <p:ext uri="{BB962C8B-B14F-4D97-AF65-F5344CB8AC3E}">
        <p14:creationId xmlns:p14="http://schemas.microsoft.com/office/powerpoint/2010/main" val="4294570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74</TotalTime>
  <Words>1537</Words>
  <Application>Microsoft Office PowerPoint</Application>
  <PresentationFormat>Panorámica</PresentationFormat>
  <Paragraphs>57</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Alef</vt:lpstr>
      <vt:lpstr>Arial</vt:lpstr>
      <vt:lpstr>Century Gothic</vt:lpstr>
      <vt:lpstr>Estela de condensación</vt:lpstr>
      <vt:lpstr>PEDRO FIGARI: CAMPAÑA CONTRA LA PENA DE MUERTE.</vt:lpstr>
      <vt:lpstr>Presentación de PowerPoint</vt:lpstr>
      <vt:lpstr>Presentación de PowerPoint</vt:lpstr>
      <vt:lpstr>ARTISTA, FILÓSOFO, EDUCADOR, ABOGADO, POLÍTICO.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utilizada: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PEDRO FIGARI: CAMPAÑA CONTRA LA PENA DE MUERTE.</dc:title>
  <dc:creator>CLIENTE</dc:creator>
  <cp:lastModifiedBy>CLIENTE</cp:lastModifiedBy>
  <cp:revision>25</cp:revision>
  <dcterms:created xsi:type="dcterms:W3CDTF">2022-05-09T00:03:57Z</dcterms:created>
  <dcterms:modified xsi:type="dcterms:W3CDTF">2022-05-09T01:18:37Z</dcterms:modified>
</cp:coreProperties>
</file>